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0" r:id="rId1"/>
  </p:sldMasterIdLst>
  <p:sldIdLst>
    <p:sldId id="256" r:id="rId2"/>
    <p:sldId id="260" r:id="rId3"/>
    <p:sldId id="257" r:id="rId4"/>
    <p:sldId id="259" r:id="rId5"/>
    <p:sldId id="258" r:id="rId6"/>
    <p:sldId id="264" r:id="rId7"/>
    <p:sldId id="261" r:id="rId8"/>
    <p:sldId id="309" r:id="rId9"/>
    <p:sldId id="263" r:id="rId10"/>
    <p:sldId id="265" r:id="rId11"/>
    <p:sldId id="284" r:id="rId12"/>
    <p:sldId id="285" r:id="rId13"/>
    <p:sldId id="282" r:id="rId14"/>
    <p:sldId id="286" r:id="rId15"/>
    <p:sldId id="288" r:id="rId16"/>
    <p:sldId id="291" r:id="rId17"/>
    <p:sldId id="293" r:id="rId18"/>
    <p:sldId id="295" r:id="rId19"/>
    <p:sldId id="299" r:id="rId20"/>
    <p:sldId id="298" r:id="rId21"/>
    <p:sldId id="297" r:id="rId22"/>
    <p:sldId id="296" r:id="rId23"/>
    <p:sldId id="302" r:id="rId24"/>
    <p:sldId id="301" r:id="rId25"/>
    <p:sldId id="300" r:id="rId26"/>
    <p:sldId id="304" r:id="rId27"/>
    <p:sldId id="303" r:id="rId28"/>
    <p:sldId id="305" r:id="rId29"/>
    <p:sldId id="306" r:id="rId30"/>
    <p:sldId id="308" r:id="rId31"/>
    <p:sldId id="294" r:id="rId32"/>
    <p:sldId id="269" r:id="rId33"/>
    <p:sldId id="289" r:id="rId34"/>
    <p:sldId id="270" r:id="rId35"/>
    <p:sldId id="273"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54" autoAdjust="0"/>
    <p:restoredTop sz="94660"/>
  </p:normalViewPr>
  <p:slideViewPr>
    <p:cSldViewPr>
      <p:cViewPr>
        <p:scale>
          <a:sx n="75" d="100"/>
          <a:sy n="75" d="100"/>
        </p:scale>
        <p:origin x="-1272" y="-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7102C2C9-56E5-40F0-A8AE-D40CE31FD5C8}" type="datetimeFigureOut">
              <a:rPr lang="en-US" smtClean="0"/>
              <a:t>10-Apr-18</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F2E3764F-0707-4C27-99EF-B56474088B30}"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102C2C9-56E5-40F0-A8AE-D40CE31FD5C8}" type="datetimeFigureOut">
              <a:rPr lang="en-US" smtClean="0"/>
              <a:t>10-Apr-18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2E3764F-0707-4C27-99EF-B56474088B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102C2C9-56E5-40F0-A8AE-D40CE31FD5C8}" type="datetimeFigureOut">
              <a:rPr lang="en-US" smtClean="0"/>
              <a:t>10-Apr-18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2E3764F-0707-4C27-99EF-B56474088B3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102C2C9-56E5-40F0-A8AE-D40CE31FD5C8}" type="datetimeFigureOut">
              <a:rPr lang="en-US" smtClean="0"/>
              <a:t>10-Apr-18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2E3764F-0707-4C27-99EF-B56474088B3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7102C2C9-56E5-40F0-A8AE-D40CE31FD5C8}" type="datetimeFigureOut">
              <a:rPr lang="en-US" smtClean="0"/>
              <a:t>10-Apr-18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2E3764F-0707-4C27-99EF-B56474088B30}"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102C2C9-56E5-40F0-A8AE-D40CE31FD5C8}" type="datetimeFigureOut">
              <a:rPr lang="en-US" smtClean="0"/>
              <a:t>10-Apr-18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2E3764F-0707-4C27-99EF-B56474088B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102C2C9-56E5-40F0-A8AE-D40CE31FD5C8}" type="datetimeFigureOut">
              <a:rPr lang="en-US" smtClean="0"/>
              <a:t>10-Apr-18</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F2E3764F-0707-4C27-99EF-B56474088B3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102C2C9-56E5-40F0-A8AE-D40CE31FD5C8}" type="datetimeFigureOut">
              <a:rPr lang="en-US" smtClean="0"/>
              <a:t>10-Apr-18</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F2E3764F-0707-4C27-99EF-B56474088B3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7102C2C9-56E5-40F0-A8AE-D40CE31FD5C8}" type="datetimeFigureOut">
              <a:rPr lang="en-US" smtClean="0"/>
              <a:t>10-Apr-18</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F2E3764F-0707-4C27-99EF-B56474088B30}"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102C2C9-56E5-40F0-A8AE-D40CE31FD5C8}" type="datetimeFigureOut">
              <a:rPr lang="en-US" smtClean="0"/>
              <a:t>10-Apr-18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2E3764F-0707-4C27-99EF-B56474088B3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7102C2C9-56E5-40F0-A8AE-D40CE31FD5C8}" type="datetimeFigureOut">
              <a:rPr lang="en-US" smtClean="0"/>
              <a:t>10-Apr-18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2E3764F-0707-4C27-99EF-B56474088B30}"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7102C2C9-56E5-40F0-A8AE-D40CE31FD5C8}" type="datetimeFigureOut">
              <a:rPr lang="en-US" smtClean="0"/>
              <a:t>10-Apr-18</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F2E3764F-0707-4C27-99EF-B56474088B30}"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838200"/>
            <a:ext cx="8153400" cy="1600200"/>
          </a:xfrm>
        </p:spPr>
        <p:txBody>
          <a:bodyPr/>
          <a:lstStyle/>
          <a:p>
            <a:r>
              <a:rPr lang="en-US" sz="4800" dirty="0" smtClean="0">
                <a:latin typeface="Algerian" pitchFamily="82" charset="0"/>
              </a:rPr>
              <a:t> Document Clustering    	and ranking</a:t>
            </a:r>
            <a:endParaRPr lang="en-US" sz="4800" dirty="0">
              <a:latin typeface="Algerian" pitchFamily="82" charset="0"/>
            </a:endParaRPr>
          </a:p>
        </p:txBody>
      </p:sp>
      <p:sp>
        <p:nvSpPr>
          <p:cNvPr id="3" name="Subtitle 2"/>
          <p:cNvSpPr>
            <a:spLocks noGrp="1"/>
          </p:cNvSpPr>
          <p:nvPr>
            <p:ph type="subTitle" idx="1"/>
          </p:nvPr>
        </p:nvSpPr>
        <p:spPr>
          <a:xfrm>
            <a:off x="838200" y="3048000"/>
            <a:ext cx="8001000" cy="3200400"/>
          </a:xfrm>
        </p:spPr>
        <p:txBody>
          <a:bodyPr>
            <a:noAutofit/>
          </a:bodyPr>
          <a:lstStyle/>
          <a:p>
            <a:pPr>
              <a:lnSpc>
                <a:spcPct val="120000"/>
              </a:lnSpc>
            </a:pPr>
            <a:r>
              <a:rPr lang="en-IN" sz="1800" dirty="0"/>
              <a:t> </a:t>
            </a:r>
            <a:r>
              <a:rPr lang="en-IN" sz="1800" dirty="0">
                <a:latin typeface="Times New Roman" pitchFamily="18" charset="0"/>
                <a:cs typeface="Times New Roman" pitchFamily="18" charset="0"/>
              </a:rPr>
              <a:t>P</a:t>
            </a:r>
            <a:r>
              <a:rPr lang="en-IN" sz="1800" dirty="0">
                <a:solidFill>
                  <a:schemeClr val="tx1">
                    <a:lumMod val="95000"/>
                    <a:lumOff val="5000"/>
                  </a:schemeClr>
                </a:solidFill>
                <a:latin typeface="Times New Roman" pitchFamily="18" charset="0"/>
                <a:cs typeface="Times New Roman" pitchFamily="18" charset="0"/>
              </a:rPr>
              <a:t>RESENTED BY:</a:t>
            </a:r>
          </a:p>
          <a:p>
            <a:pPr algn="r">
              <a:lnSpc>
                <a:spcPct val="120000"/>
              </a:lnSpc>
            </a:pPr>
            <a:r>
              <a:rPr lang="en-IN" sz="1800" dirty="0">
                <a:solidFill>
                  <a:schemeClr val="tx1">
                    <a:lumMod val="95000"/>
                    <a:lumOff val="5000"/>
                  </a:schemeClr>
                </a:solidFill>
                <a:latin typeface="Times New Roman" pitchFamily="18" charset="0"/>
                <a:cs typeface="Times New Roman" pitchFamily="18" charset="0"/>
              </a:rPr>
              <a:t>				</a:t>
            </a:r>
          </a:p>
          <a:p>
            <a:pPr algn="r">
              <a:lnSpc>
                <a:spcPct val="120000"/>
              </a:lnSpc>
            </a:pPr>
            <a:r>
              <a:rPr lang="en-IN" sz="1800" dirty="0">
                <a:solidFill>
                  <a:schemeClr val="tx1">
                    <a:lumMod val="95000"/>
                    <a:lumOff val="5000"/>
                  </a:schemeClr>
                </a:solidFill>
                <a:latin typeface="Times New Roman" pitchFamily="18" charset="0"/>
                <a:cs typeface="Times New Roman" pitchFamily="18" charset="0"/>
              </a:rPr>
              <a:t>				     </a:t>
            </a:r>
            <a:r>
              <a:rPr lang="en-IN" sz="1800" dirty="0" smtClean="0">
                <a:solidFill>
                  <a:schemeClr val="tx1">
                    <a:lumMod val="95000"/>
                    <a:lumOff val="5000"/>
                  </a:schemeClr>
                </a:solidFill>
                <a:latin typeface="Times New Roman" pitchFamily="18" charset="0"/>
                <a:cs typeface="Times New Roman" pitchFamily="18" charset="0"/>
              </a:rPr>
              <a:t>       </a:t>
            </a:r>
            <a:r>
              <a:rPr lang="en-IN" sz="1800" dirty="0">
                <a:solidFill>
                  <a:schemeClr val="tx1">
                    <a:lumMod val="95000"/>
                    <a:lumOff val="5000"/>
                  </a:schemeClr>
                </a:solidFill>
                <a:latin typeface="Times New Roman" pitchFamily="18" charset="0"/>
                <a:cs typeface="Times New Roman" pitchFamily="18" charset="0"/>
              </a:rPr>
              <a:t>K. </a:t>
            </a:r>
            <a:r>
              <a:rPr lang="en-IN" sz="1800" dirty="0" smtClean="0">
                <a:solidFill>
                  <a:schemeClr val="tx1">
                    <a:lumMod val="95000"/>
                    <a:lumOff val="5000"/>
                  </a:schemeClr>
                </a:solidFill>
                <a:latin typeface="Times New Roman" pitchFamily="18" charset="0"/>
                <a:cs typeface="Times New Roman" pitchFamily="18" charset="0"/>
              </a:rPr>
              <a:t>SAI SHILPA(14131A1252)</a:t>
            </a:r>
          </a:p>
          <a:p>
            <a:pPr algn="r">
              <a:lnSpc>
                <a:spcPct val="120000"/>
              </a:lnSpc>
            </a:pPr>
            <a:r>
              <a:rPr lang="en-IN" sz="1800" dirty="0" smtClean="0">
                <a:solidFill>
                  <a:schemeClr val="tx1">
                    <a:lumMod val="95000"/>
                    <a:lumOff val="5000"/>
                  </a:schemeClr>
                </a:solidFill>
                <a:latin typeface="Times New Roman" pitchFamily="18" charset="0"/>
                <a:cs typeface="Times New Roman" pitchFamily="18" charset="0"/>
              </a:rPr>
              <a:t>   	                        A. SUPRIYA(14131A1202)</a:t>
            </a:r>
          </a:p>
          <a:p>
            <a:pPr algn="r">
              <a:lnSpc>
                <a:spcPct val="120000"/>
              </a:lnSpc>
            </a:pPr>
            <a:r>
              <a:rPr lang="en-IN" sz="1800" dirty="0" smtClean="0">
                <a:solidFill>
                  <a:schemeClr val="tx1">
                    <a:lumMod val="95000"/>
                    <a:lumOff val="5000"/>
                  </a:schemeClr>
                </a:solidFill>
                <a:latin typeface="Times New Roman" pitchFamily="18" charset="0"/>
                <a:cs typeface="Times New Roman" pitchFamily="18" charset="0"/>
              </a:rPr>
              <a:t>A.YEDUKONDALU(14131A1204)</a:t>
            </a:r>
          </a:p>
          <a:p>
            <a:pPr algn="r">
              <a:lnSpc>
                <a:spcPct val="120000"/>
              </a:lnSpc>
            </a:pPr>
            <a:r>
              <a:rPr lang="en-IN" sz="1800" dirty="0" smtClean="0">
                <a:solidFill>
                  <a:schemeClr val="tx1">
                    <a:lumMod val="95000"/>
                    <a:lumOff val="5000"/>
                  </a:schemeClr>
                </a:solidFill>
                <a:latin typeface="Times New Roman" pitchFamily="18" charset="0"/>
                <a:cs typeface="Times New Roman" pitchFamily="18" charset="0"/>
              </a:rPr>
              <a:t>G. SAI KRISHNA(14131A1226)</a:t>
            </a:r>
          </a:p>
          <a:p>
            <a:pPr>
              <a:lnSpc>
                <a:spcPct val="120000"/>
              </a:lnSpc>
            </a:pPr>
            <a:endParaRPr lang="en-IN" sz="1800" dirty="0" smtClean="0">
              <a:solidFill>
                <a:schemeClr val="tx1">
                  <a:lumMod val="95000"/>
                  <a:lumOff val="5000"/>
                </a:schemeClr>
              </a:solidFill>
              <a:latin typeface="Times New Roman" pitchFamily="18" charset="0"/>
              <a:cs typeface="Times New Roman" pitchFamily="18" charset="0"/>
            </a:endParaRPr>
          </a:p>
          <a:p>
            <a:pPr>
              <a:lnSpc>
                <a:spcPct val="120000"/>
              </a:lnSpc>
            </a:pPr>
            <a:r>
              <a:rPr lang="en-IN" sz="1800" dirty="0" smtClean="0">
                <a:solidFill>
                  <a:schemeClr val="tx1">
                    <a:lumMod val="95000"/>
                    <a:lumOff val="5000"/>
                  </a:schemeClr>
                </a:solidFill>
                <a:latin typeface="Times New Roman" pitchFamily="18" charset="0"/>
                <a:cs typeface="Times New Roman" pitchFamily="18" charset="0"/>
              </a:rPr>
              <a:t>                            </a:t>
            </a:r>
            <a:r>
              <a:rPr lang="en-IN" sz="1800" dirty="0">
                <a:solidFill>
                  <a:schemeClr val="tx1">
                    <a:lumMod val="95000"/>
                    <a:lumOff val="5000"/>
                  </a:schemeClr>
                </a:solidFill>
                <a:latin typeface="Times New Roman" pitchFamily="18" charset="0"/>
                <a:cs typeface="Times New Roman" pitchFamily="18" charset="0"/>
              </a:rPr>
              <a:t>Under The Guidance </a:t>
            </a:r>
            <a:r>
              <a:rPr lang="en-IN" sz="1800" b="1" dirty="0" smtClean="0">
                <a:solidFill>
                  <a:schemeClr val="tx1">
                    <a:lumMod val="95000"/>
                    <a:lumOff val="5000"/>
                  </a:schemeClr>
                </a:solidFill>
                <a:latin typeface="Times New Roman" pitchFamily="18" charset="0"/>
                <a:cs typeface="Times New Roman" pitchFamily="18" charset="0"/>
              </a:rPr>
              <a:t>Of    </a:t>
            </a:r>
            <a:r>
              <a:rPr lang="en-IN" b="1" dirty="0">
                <a:solidFill>
                  <a:schemeClr val="tx1">
                    <a:lumMod val="95000"/>
                    <a:lumOff val="5000"/>
                  </a:schemeClr>
                </a:solidFill>
                <a:latin typeface="Times New Roman" pitchFamily="18" charset="0"/>
                <a:cs typeface="Times New Roman" pitchFamily="18" charset="0"/>
              </a:rPr>
              <a:t>S. Y. PAVAN KUMAR </a:t>
            </a:r>
            <a:r>
              <a:rPr lang="en-IN" sz="2000" dirty="0">
                <a:solidFill>
                  <a:schemeClr val="tx1">
                    <a:lumMod val="95000"/>
                    <a:lumOff val="5000"/>
                  </a:schemeClr>
                </a:solidFill>
                <a:latin typeface="Times New Roman" pitchFamily="18" charset="0"/>
                <a:cs typeface="Times New Roman" pitchFamily="18" charset="0"/>
              </a:rPr>
              <a:t>Sir</a:t>
            </a:r>
            <a:endParaRPr lang="en-US" sz="2000" dirty="0">
              <a:solidFill>
                <a:schemeClr val="tx1">
                  <a:lumMod val="95000"/>
                  <a:lumOff val="5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614881"/>
            <a:ext cx="4038600" cy="214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3797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System</a:t>
            </a:r>
            <a:endParaRPr lang="en-US" dirty="0"/>
          </a:p>
        </p:txBody>
      </p:sp>
      <p:sp>
        <p:nvSpPr>
          <p:cNvPr id="3" name="Content Placeholder 2"/>
          <p:cNvSpPr>
            <a:spLocks noGrp="1"/>
          </p:cNvSpPr>
          <p:nvPr>
            <p:ph idx="1"/>
          </p:nvPr>
        </p:nvSpPr>
        <p:spPr>
          <a:xfrm>
            <a:off x="1435608" y="1752600"/>
            <a:ext cx="7251192" cy="4495800"/>
          </a:xfrm>
        </p:spPr>
        <p:txBody>
          <a:bodyPr>
            <a:normAutofit fontScale="92500" lnSpcReduction="10000"/>
          </a:bodyPr>
          <a:lstStyle/>
          <a:p>
            <a:endParaRPr lang="en-US" dirty="0" smtClean="0"/>
          </a:p>
          <a:p>
            <a:pPr algn="just"/>
            <a:r>
              <a:rPr lang="en-US" dirty="0" smtClean="0"/>
              <a:t>We </a:t>
            </a:r>
            <a:r>
              <a:rPr lang="en-US" dirty="0"/>
              <a:t>propose this work of document clustering and ranking, which is an automatic grouping of </a:t>
            </a:r>
            <a:r>
              <a:rPr lang="en-US" dirty="0" smtClean="0"/>
              <a:t>documents </a:t>
            </a:r>
            <a:r>
              <a:rPr lang="en-US" dirty="0"/>
              <a:t>into clusters. </a:t>
            </a:r>
            <a:endParaRPr lang="en-US" dirty="0" smtClean="0"/>
          </a:p>
          <a:p>
            <a:pPr algn="just"/>
            <a:endParaRPr lang="en-US" dirty="0" smtClean="0"/>
          </a:p>
          <a:p>
            <a:pPr algn="just"/>
            <a:r>
              <a:rPr lang="en-US" dirty="0" smtClean="0"/>
              <a:t>Retrieving </a:t>
            </a:r>
            <a:r>
              <a:rPr lang="en-US" dirty="0"/>
              <a:t>the information and documents as per the user requested </a:t>
            </a:r>
            <a:r>
              <a:rPr lang="en-US" dirty="0" smtClean="0"/>
              <a:t>query(keyword) </a:t>
            </a:r>
            <a:r>
              <a:rPr lang="en-US" dirty="0"/>
              <a:t>which </a:t>
            </a:r>
            <a:r>
              <a:rPr lang="en-US" dirty="0" smtClean="0"/>
              <a:t>would be relevant </a:t>
            </a:r>
            <a:r>
              <a:rPr lang="en-US" dirty="0"/>
              <a:t>to what the user is </a:t>
            </a:r>
            <a:r>
              <a:rPr lang="en-US" dirty="0" smtClean="0"/>
              <a:t>expecting.</a:t>
            </a:r>
          </a:p>
          <a:p>
            <a:pPr marL="0" indent="0">
              <a:buNone/>
            </a:pPr>
            <a:endParaRPr lang="en-US" dirty="0"/>
          </a:p>
        </p:txBody>
      </p:sp>
    </p:spTree>
    <p:extLst>
      <p:ext uri="{BB962C8B-B14F-4D97-AF65-F5344CB8AC3E}">
        <p14:creationId xmlns:p14="http://schemas.microsoft.com/office/powerpoint/2010/main" val="2699317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Requirements:</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0" y="533400"/>
            <a:ext cx="2127762" cy="2732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19200" y="1828800"/>
            <a:ext cx="5334187" cy="1384995"/>
          </a:xfrm>
          <a:prstGeom prst="rect">
            <a:avLst/>
          </a:prstGeom>
          <a:noFill/>
        </p:spPr>
        <p:txBody>
          <a:bodyPr wrap="square" rtlCol="0">
            <a:spAutoFit/>
          </a:bodyPr>
          <a:lstStyle/>
          <a:p>
            <a:pPr marL="285750" indent="-285750">
              <a:buFont typeface="Wingdings" pitchFamily="2" charset="2"/>
              <a:buChar char="§"/>
            </a:pPr>
            <a:r>
              <a:rPr lang="en-US" sz="2800" dirty="0">
                <a:latin typeface="Times New Roman" pitchFamily="18" charset="0"/>
                <a:cs typeface="Times New Roman" pitchFamily="18" charset="0"/>
              </a:rPr>
              <a:t>Ubuntu </a:t>
            </a:r>
            <a:r>
              <a:rPr lang="en-US" sz="2800" dirty="0" smtClean="0">
                <a:latin typeface="Times New Roman" pitchFamily="18" charset="0"/>
                <a:cs typeface="Times New Roman" pitchFamily="18" charset="0"/>
              </a:rPr>
              <a:t>16.04</a:t>
            </a:r>
          </a:p>
          <a:p>
            <a:pPr marL="285750" indent="-285750">
              <a:buFont typeface="Wingdings" pitchFamily="2" charset="2"/>
              <a:buChar char="§"/>
            </a:pP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Java 1.8 </a:t>
            </a:r>
            <a:endParaRPr lang="en-US" sz="2800" dirty="0" smtClean="0">
              <a:latin typeface="Times New Roman" pitchFamily="18" charset="0"/>
              <a:cs typeface="Times New Roman" pitchFamily="18" charset="0"/>
            </a:endParaRPr>
          </a:p>
          <a:p>
            <a:pPr marL="285750" indent="-285750">
              <a:buFont typeface="Wingdings" pitchFamily="2" charset="2"/>
              <a:buChar char="§"/>
            </a:pP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Hadoop 2.5.2 </a:t>
            </a:r>
          </a:p>
        </p:txBody>
      </p:sp>
      <p:sp>
        <p:nvSpPr>
          <p:cNvPr id="5" name="TextBox 4"/>
          <p:cNvSpPr txBox="1"/>
          <p:nvPr/>
        </p:nvSpPr>
        <p:spPr>
          <a:xfrm>
            <a:off x="1447800" y="3657600"/>
            <a:ext cx="6629400" cy="2308324"/>
          </a:xfrm>
          <a:prstGeom prst="rect">
            <a:avLst/>
          </a:prstGeom>
          <a:noFill/>
        </p:spPr>
        <p:txBody>
          <a:bodyPr wrap="square" rtlCol="0">
            <a:spAutoFit/>
          </a:bodyPr>
          <a:lstStyle/>
          <a:p>
            <a:pPr algn="just"/>
            <a:r>
              <a:rPr lang="en-US" i="1" dirty="0">
                <a:latin typeface="Times New Roman" pitchFamily="18" charset="0"/>
                <a:cs typeface="Times New Roman" pitchFamily="18" charset="0"/>
              </a:rPr>
              <a:t>Java </a:t>
            </a:r>
            <a:r>
              <a:rPr lang="en-US" dirty="0">
                <a:latin typeface="Times New Roman" pitchFamily="18" charset="0"/>
                <a:cs typeface="Times New Roman" pitchFamily="18" charset="0"/>
              </a:rPr>
              <a:t>– The programming language to implement the creation of indices by analyzing the words in document, conversion of pdfs to text files and clustering.</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Hadoop Distributed File System </a:t>
            </a:r>
            <a:r>
              <a:rPr lang="en-US" dirty="0">
                <a:latin typeface="Times New Roman" pitchFamily="18" charset="0"/>
                <a:cs typeface="Times New Roman" pitchFamily="18" charset="0"/>
              </a:rPr>
              <a:t>– HDFS provides high throughput access to application data and is suitable for applications that have large data sets.</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1531918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Requirements</a:t>
            </a:r>
          </a:p>
        </p:txBody>
      </p:sp>
      <p:sp>
        <p:nvSpPr>
          <p:cNvPr id="3" name="Content Placeholder 2"/>
          <p:cNvSpPr>
            <a:spLocks noGrp="1"/>
          </p:cNvSpPr>
          <p:nvPr>
            <p:ph idx="1"/>
          </p:nvPr>
        </p:nvSpPr>
        <p:spPr>
          <a:xfrm>
            <a:off x="1435608" y="3573462"/>
            <a:ext cx="5574792" cy="2674938"/>
          </a:xfrm>
        </p:spPr>
        <p:txBody>
          <a:bodyPr/>
          <a:lstStyle/>
          <a:p>
            <a:r>
              <a:rPr lang="en-US" dirty="0"/>
              <a:t>4GB </a:t>
            </a:r>
            <a:r>
              <a:rPr lang="en-US" dirty="0" smtClean="0"/>
              <a:t>RAM</a:t>
            </a:r>
          </a:p>
          <a:p>
            <a:r>
              <a:rPr lang="en-US" dirty="0" smtClean="0"/>
              <a:t> </a:t>
            </a:r>
            <a:r>
              <a:rPr lang="en-US" dirty="0"/>
              <a:t>1.7-2.4 GHz processor speed </a:t>
            </a:r>
            <a:endParaRPr lang="en-US" dirty="0" smtClean="0"/>
          </a:p>
          <a:p>
            <a:r>
              <a:rPr lang="en-US" dirty="0" smtClean="0"/>
              <a:t> </a:t>
            </a:r>
            <a:r>
              <a:rPr lang="en-US" dirty="0"/>
              <a:t>500 GB HDD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421462"/>
            <a:ext cx="3505200" cy="2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55239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0"/>
            <a:ext cx="7620000" cy="457200"/>
          </a:xfrm>
        </p:spPr>
        <p:txBody>
          <a:bodyPr>
            <a:normAutofit fontScale="90000"/>
          </a:bodyPr>
          <a:lstStyle/>
          <a:p>
            <a:r>
              <a:rPr lang="en-US" sz="4000" dirty="0" smtClean="0">
                <a:latin typeface="Times New Roman" pitchFamily="18" charset="0"/>
                <a:cs typeface="Times New Roman" pitchFamily="18" charset="0"/>
              </a:rPr>
              <a:t>Data Flow Diagram</a:t>
            </a:r>
            <a:endParaRPr lang="en-US" sz="4000" dirty="0">
              <a:latin typeface="Times New Roman" pitchFamily="18" charset="0"/>
              <a:cs typeface="Times New Roman" pitchFamily="18" charset="0"/>
            </a:endParaRPr>
          </a:p>
        </p:txBody>
      </p:sp>
      <p:pic>
        <p:nvPicPr>
          <p:cNvPr id="6" name="Content Placeholder 5" descr="C:\Users\Shilpa\Desktop\dfd.JP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143000" y="1371600"/>
            <a:ext cx="7499350" cy="2244135"/>
          </a:xfrm>
          <a:prstGeom prst="rect">
            <a:avLst/>
          </a:prstGeom>
          <a:noFill/>
          <a:ln>
            <a:noFill/>
          </a:ln>
        </p:spPr>
      </p:pic>
      <p:sp>
        <p:nvSpPr>
          <p:cNvPr id="3" name="TextBox 2"/>
          <p:cNvSpPr txBox="1"/>
          <p:nvPr/>
        </p:nvSpPr>
        <p:spPr>
          <a:xfrm>
            <a:off x="1295400" y="3505200"/>
            <a:ext cx="7620000" cy="2308324"/>
          </a:xfrm>
          <a:prstGeom prst="rect">
            <a:avLst/>
          </a:prstGeom>
          <a:noFill/>
        </p:spPr>
        <p:txBody>
          <a:bodyPr wrap="square" rtlCol="0">
            <a:spAutoFit/>
          </a:bodyPr>
          <a:lstStyle/>
          <a:p>
            <a:r>
              <a:rPr lang="en-US" dirty="0">
                <a:latin typeface="Times New Roman" pitchFamily="18" charset="0"/>
                <a:cs typeface="Times New Roman" pitchFamily="18" charset="0"/>
              </a:rPr>
              <a:t>A data flow diagram (DFD) is a graphical representation of the flow of data through an information system, </a:t>
            </a:r>
            <a:r>
              <a:rPr lang="en-US" dirty="0" smtClean="0">
                <a:latin typeface="Times New Roman" pitchFamily="18" charset="0"/>
                <a:cs typeface="Times New Roman" pitchFamily="18" charset="0"/>
              </a:rPr>
              <a:t>modeling </a:t>
            </a:r>
            <a:r>
              <a:rPr lang="en-US" dirty="0">
                <a:latin typeface="Times New Roman" pitchFamily="18" charset="0"/>
                <a:cs typeface="Times New Roman" pitchFamily="18" charset="0"/>
              </a:rPr>
              <a:t>its process aspects. It is often used as a preliminary step to create an overview of the system without going into great detail, which can later be elaborated. It can also be used for the visualization of data processing</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 DFD shows what kind of information will be input to and output from the system, how the data will advance through the system, and where the data will be stored. </a:t>
            </a:r>
          </a:p>
        </p:txBody>
      </p:sp>
    </p:spTree>
    <p:extLst>
      <p:ext uri="{BB962C8B-B14F-4D97-AF65-F5344CB8AC3E}">
        <p14:creationId xmlns:p14="http://schemas.microsoft.com/office/powerpoint/2010/main" val="5674688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err="1" smtClean="0">
                <a:latin typeface="Times New Roman" pitchFamily="18" charset="0"/>
                <a:cs typeface="Times New Roman" pitchFamily="18" charset="0"/>
              </a:rPr>
              <a:t>Usecase</a:t>
            </a:r>
            <a:r>
              <a:rPr lang="en-US" sz="3600" dirty="0" smtClean="0">
                <a:latin typeface="Times New Roman" pitchFamily="18" charset="0"/>
                <a:cs typeface="Times New Roman" pitchFamily="18" charset="0"/>
              </a:rPr>
              <a:t> diagram</a:t>
            </a:r>
            <a:br>
              <a:rPr lang="en-US" sz="3600" dirty="0" smtClean="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1435608" y="3886200"/>
            <a:ext cx="7498080" cy="2362200"/>
          </a:xfrm>
        </p:spPr>
        <p:txBody>
          <a:bodyPr>
            <a:normAutofit fontScale="92500"/>
          </a:bodyPr>
          <a:lstStyle/>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To </a:t>
            </a:r>
            <a:r>
              <a:rPr lang="en-US" sz="2400" dirty="0">
                <a:latin typeface="Times New Roman" pitchFamily="18" charset="0"/>
                <a:cs typeface="Times New Roman" pitchFamily="18" charset="0"/>
              </a:rPr>
              <a:t>model a system the most important aspect is to capture the dynamic behavior.  These internal and external agents are known as actors. So use case diagrams are consists of actors, use cases and their relationships</a:t>
            </a:r>
            <a:r>
              <a:rPr lang="en-US" sz="2400" dirty="0" smtClean="0">
                <a:latin typeface="Times New Roman" pitchFamily="18" charset="0"/>
                <a:cs typeface="Times New Roman" pitchFamily="18" charset="0"/>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19200"/>
            <a:ext cx="7620000" cy="3429000"/>
          </a:xfrm>
          <a:prstGeom prst="rect">
            <a:avLst/>
          </a:prstGeom>
        </p:spPr>
      </p:pic>
    </p:spTree>
    <p:extLst>
      <p:ext uri="{BB962C8B-B14F-4D97-AF65-F5344CB8AC3E}">
        <p14:creationId xmlns:p14="http://schemas.microsoft.com/office/powerpoint/2010/main" val="13389279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 ?</a:t>
            </a:r>
            <a:endParaRPr lang="en-US" dirty="0"/>
          </a:p>
        </p:txBody>
      </p:sp>
      <p:sp>
        <p:nvSpPr>
          <p:cNvPr id="3" name="Content Placeholder 2"/>
          <p:cNvSpPr>
            <a:spLocks noGrp="1"/>
          </p:cNvSpPr>
          <p:nvPr>
            <p:ph idx="1"/>
          </p:nvPr>
        </p:nvSpPr>
        <p:spPr>
          <a:xfrm>
            <a:off x="838200" y="1981200"/>
            <a:ext cx="7848600" cy="4495800"/>
          </a:xfrm>
        </p:spPr>
        <p:txBody>
          <a:bodyPr>
            <a:normAutofit fontScale="85000" lnSpcReduction="20000"/>
          </a:bodyPr>
          <a:lstStyle/>
          <a:p>
            <a:pPr algn="just"/>
            <a:r>
              <a:rPr lang="en-US" dirty="0" smtClean="0"/>
              <a:t>Firstly the user enters into the application they have 2 options either to insert the document or to search for any document.</a:t>
            </a:r>
          </a:p>
          <a:p>
            <a:pPr algn="just"/>
            <a:r>
              <a:rPr lang="en-US" dirty="0" smtClean="0"/>
              <a:t>In case of insertion, once a book is been uploaded, which we consider as pdf or text format, if it is pdf file we would convert it to text file, else we would proceed our analysis of the words present in the document.</a:t>
            </a:r>
          </a:p>
          <a:p>
            <a:pPr algn="just"/>
            <a:r>
              <a:rPr lang="en-US" dirty="0" smtClean="0"/>
              <a:t>We then tend to maintain the words which is to stored into the index file.</a:t>
            </a:r>
          </a:p>
          <a:p>
            <a:pPr algn="just"/>
            <a:r>
              <a:rPr lang="en-US" dirty="0" smtClean="0"/>
              <a:t>This index file  is in turn helpful to us in retrieving the documents .</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81000"/>
            <a:ext cx="2209800" cy="160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328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(Contd.)</a:t>
            </a:r>
            <a:endParaRPr lang="en-US" dirty="0"/>
          </a:p>
        </p:txBody>
      </p:sp>
      <p:sp>
        <p:nvSpPr>
          <p:cNvPr id="3" name="Content Placeholder 2"/>
          <p:cNvSpPr>
            <a:spLocks noGrp="1"/>
          </p:cNvSpPr>
          <p:nvPr>
            <p:ph idx="1"/>
          </p:nvPr>
        </p:nvSpPr>
        <p:spPr>
          <a:xfrm>
            <a:off x="990600" y="1752600"/>
            <a:ext cx="7696200" cy="4724400"/>
          </a:xfrm>
        </p:spPr>
        <p:txBody>
          <a:bodyPr>
            <a:normAutofit fontScale="92500" lnSpcReduction="10000"/>
          </a:bodyPr>
          <a:lstStyle/>
          <a:p>
            <a:pPr algn="just"/>
            <a:r>
              <a:rPr lang="en-US" dirty="0" smtClean="0"/>
              <a:t>In case of searching, when the user generates the query which can be either boolean, phrase, fuzzy, wildcard etc. then the index file is been searched for that  query.</a:t>
            </a:r>
          </a:p>
          <a:p>
            <a:pPr algn="just"/>
            <a:r>
              <a:rPr lang="en-US" dirty="0" smtClean="0"/>
              <a:t> This index file helps us to decide the ranking of that word with respect to the documents present with us</a:t>
            </a:r>
            <a:r>
              <a:rPr lang="en-US" dirty="0" smtClean="0"/>
              <a:t>. Score </a:t>
            </a:r>
            <a:r>
              <a:rPr lang="en-US" dirty="0" smtClean="0"/>
              <a:t>is also being generated based on the query.</a:t>
            </a:r>
          </a:p>
          <a:p>
            <a:pPr algn="just"/>
            <a:r>
              <a:rPr lang="en-US" dirty="0" smtClean="0"/>
              <a:t>The maintenance of the index file is helpful in reducing the processing time of the searching.</a:t>
            </a:r>
            <a:endParaRPr lang="en-US" dirty="0"/>
          </a:p>
        </p:txBody>
      </p:sp>
    </p:spTree>
    <p:extLst>
      <p:ext uri="{BB962C8B-B14F-4D97-AF65-F5344CB8AC3E}">
        <p14:creationId xmlns:p14="http://schemas.microsoft.com/office/powerpoint/2010/main" val="3459168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descr="H:\shilpa pro pics\Screenshot from 2018-03-19 09-49-30.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5100" y="1741250"/>
            <a:ext cx="7499350" cy="4213700"/>
          </a:xfrm>
          <a:prstGeom prst="rect">
            <a:avLst/>
          </a:prstGeom>
          <a:noFill/>
          <a:ln>
            <a:noFill/>
          </a:ln>
        </p:spPr>
      </p:pic>
    </p:spTree>
    <p:extLst>
      <p:ext uri="{BB962C8B-B14F-4D97-AF65-F5344CB8AC3E}">
        <p14:creationId xmlns:p14="http://schemas.microsoft.com/office/powerpoint/2010/main" val="32298690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shilpa pro pics\Screenshot from 2018-03-19 09-50-0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5100" y="1741961"/>
            <a:ext cx="7499350" cy="4212278"/>
          </a:xfrm>
          <a:prstGeom prst="rect">
            <a:avLst/>
          </a:prstGeom>
          <a:noFill/>
          <a:ln>
            <a:noFill/>
          </a:ln>
        </p:spPr>
      </p:pic>
    </p:spTree>
    <p:extLst>
      <p:ext uri="{BB962C8B-B14F-4D97-AF65-F5344CB8AC3E}">
        <p14:creationId xmlns:p14="http://schemas.microsoft.com/office/powerpoint/2010/main" val="36307359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shilpa pro pics\Screenshot from 2018-03-19 09-50-2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371600"/>
            <a:ext cx="7499350" cy="4213700"/>
          </a:xfrm>
          <a:prstGeom prst="rect">
            <a:avLst/>
          </a:prstGeom>
          <a:noFill/>
          <a:ln>
            <a:noFill/>
          </a:ln>
        </p:spPr>
      </p:pic>
      <p:sp>
        <p:nvSpPr>
          <p:cNvPr id="6" name="TextBox 5"/>
          <p:cNvSpPr txBox="1"/>
          <p:nvPr/>
        </p:nvSpPr>
        <p:spPr>
          <a:xfrm>
            <a:off x="4038600" y="6077634"/>
            <a:ext cx="4495800" cy="646331"/>
          </a:xfrm>
          <a:prstGeom prst="rect">
            <a:avLst/>
          </a:prstGeom>
          <a:noFill/>
        </p:spPr>
        <p:txBody>
          <a:bodyPr wrap="square" rtlCol="0">
            <a:spAutoFit/>
          </a:bodyPr>
          <a:lstStyle/>
          <a:p>
            <a:r>
              <a:rPr lang="en-GB" dirty="0">
                <a:latin typeface="Times New Roman" pitchFamily="18" charset="0"/>
                <a:cs typeface="Times New Roman" pitchFamily="18" charset="0"/>
              </a:rPr>
              <a:t>Term Query</a:t>
            </a:r>
          </a:p>
          <a:p>
            <a:endParaRPr lang="en-GB" dirty="0"/>
          </a:p>
        </p:txBody>
      </p:sp>
    </p:spTree>
    <p:extLst>
      <p:ext uri="{BB962C8B-B14F-4D97-AF65-F5344CB8AC3E}">
        <p14:creationId xmlns:p14="http://schemas.microsoft.com/office/powerpoint/2010/main" val="2378487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82296" indent="0">
              <a:buNone/>
            </a:pPr>
            <a:endParaRPr lang="en-US" sz="1400" dirty="0" smtClean="0">
              <a:latin typeface="Times New Roman" pitchFamily="18" charset="0"/>
              <a:cs typeface="Times New Roman" pitchFamily="18" charset="0"/>
            </a:endParaRPr>
          </a:p>
          <a:p>
            <a:pPr marL="82296" indent="0">
              <a:buNone/>
            </a:pPr>
            <a:r>
              <a:rPr lang="en-US" sz="1400" dirty="0" smtClean="0">
                <a:latin typeface="Times New Roman" pitchFamily="18" charset="0"/>
                <a:cs typeface="Times New Roman" pitchFamily="18" charset="0"/>
              </a:rPr>
              <a:t>Introduction </a:t>
            </a:r>
          </a:p>
          <a:p>
            <a:pPr marL="0" indent="0">
              <a:buNone/>
            </a:pPr>
            <a:r>
              <a:rPr lang="en-US" sz="1400" dirty="0" smtClean="0">
                <a:latin typeface="Times New Roman" pitchFamily="18" charset="0"/>
                <a:cs typeface="Times New Roman" pitchFamily="18" charset="0"/>
              </a:rPr>
              <a:t>      1. Clustering</a:t>
            </a:r>
          </a:p>
          <a:p>
            <a:pPr marL="0" indent="0">
              <a:buNone/>
            </a:pPr>
            <a:r>
              <a:rPr lang="en-US" sz="1400" dirty="0" smtClean="0">
                <a:latin typeface="Times New Roman" pitchFamily="18" charset="0"/>
                <a:cs typeface="Times New Roman" pitchFamily="18" charset="0"/>
              </a:rPr>
              <a:t>      2. Indexing</a:t>
            </a:r>
          </a:p>
          <a:p>
            <a:pPr marL="0" indent="0">
              <a:buNone/>
            </a:pP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3. HDFS</a:t>
            </a:r>
          </a:p>
          <a:p>
            <a:pPr marL="0" indent="0">
              <a:buNone/>
            </a:pP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4. Ranking   </a:t>
            </a:r>
          </a:p>
          <a:p>
            <a:r>
              <a:rPr lang="en-US" sz="1400" dirty="0" smtClean="0">
                <a:latin typeface="Times New Roman" pitchFamily="18" charset="0"/>
                <a:cs typeface="Times New Roman" pitchFamily="18" charset="0"/>
              </a:rPr>
              <a:t>Abstract</a:t>
            </a:r>
          </a:p>
          <a:p>
            <a:r>
              <a:rPr lang="en-US" sz="1400" dirty="0" smtClean="0">
                <a:latin typeface="Times New Roman" pitchFamily="18" charset="0"/>
                <a:cs typeface="Times New Roman" pitchFamily="18" charset="0"/>
              </a:rPr>
              <a:t>Existing System</a:t>
            </a:r>
          </a:p>
          <a:p>
            <a:r>
              <a:rPr lang="en-US" sz="1400" dirty="0" smtClean="0">
                <a:latin typeface="Times New Roman" pitchFamily="18" charset="0"/>
                <a:cs typeface="Times New Roman" pitchFamily="18" charset="0"/>
              </a:rPr>
              <a:t>Proposed System</a:t>
            </a:r>
          </a:p>
          <a:p>
            <a:r>
              <a:rPr lang="en-US" sz="1400" dirty="0">
                <a:latin typeface="Times New Roman" pitchFamily="18" charset="0"/>
                <a:cs typeface="Times New Roman" pitchFamily="18" charset="0"/>
              </a:rPr>
              <a:t>Requirements</a:t>
            </a:r>
          </a:p>
          <a:p>
            <a:r>
              <a:rPr lang="en-US" sz="1400" dirty="0" smtClean="0">
                <a:latin typeface="Times New Roman" pitchFamily="18" charset="0"/>
                <a:cs typeface="Times New Roman" pitchFamily="18" charset="0"/>
              </a:rPr>
              <a:t>Diagrams</a:t>
            </a:r>
          </a:p>
          <a:p>
            <a:r>
              <a:rPr lang="en-US" sz="1400" dirty="0">
                <a:latin typeface="Times New Roman" pitchFamily="18" charset="0"/>
                <a:cs typeface="Times New Roman" pitchFamily="18" charset="0"/>
              </a:rPr>
              <a:t>How it works</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a:p>
            <a:r>
              <a:rPr lang="en-US" sz="1400" dirty="0" smtClean="0">
                <a:latin typeface="Times New Roman" pitchFamily="18" charset="0"/>
                <a:cs typeface="Times New Roman" pitchFamily="18" charset="0"/>
              </a:rPr>
              <a:t>Results</a:t>
            </a:r>
          </a:p>
          <a:p>
            <a:r>
              <a:rPr lang="en-US" sz="1400" dirty="0" smtClean="0">
                <a:latin typeface="Times New Roman" pitchFamily="18" charset="0"/>
                <a:cs typeface="Times New Roman" pitchFamily="18" charset="0"/>
              </a:rPr>
              <a:t>Test Cases</a:t>
            </a:r>
          </a:p>
          <a:p>
            <a:r>
              <a:rPr lang="en-US" sz="1400" dirty="0" smtClean="0">
                <a:latin typeface="Times New Roman" pitchFamily="18" charset="0"/>
                <a:cs typeface="Times New Roman" pitchFamily="18" charset="0"/>
              </a:rPr>
              <a:t>Advantage</a:t>
            </a:r>
            <a:endParaRPr lang="en-US" sz="1400" dirty="0">
              <a:latin typeface="Times New Roman" pitchFamily="18" charset="0"/>
              <a:cs typeface="Times New Roman" pitchFamily="18" charset="0"/>
            </a:endParaRPr>
          </a:p>
          <a:p>
            <a:r>
              <a:rPr lang="en-US" sz="1400" dirty="0" smtClean="0">
                <a:latin typeface="Times New Roman" pitchFamily="18" charset="0"/>
                <a:cs typeface="Times New Roman" pitchFamily="18" charset="0"/>
              </a:rPr>
              <a:t>Conclusion</a:t>
            </a:r>
          </a:p>
          <a:p>
            <a:r>
              <a:rPr lang="en-US" sz="1400" dirty="0" smtClean="0">
                <a:latin typeface="Times New Roman" pitchFamily="18" charset="0"/>
                <a:cs typeface="Times New Roman" pitchFamily="18" charset="0"/>
              </a:rPr>
              <a:t>References</a:t>
            </a:r>
          </a:p>
          <a:p>
            <a:endParaRPr lang="en-US" sz="1400" dirty="0" smtClean="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p:txBody>
      </p:sp>
      <p:pic>
        <p:nvPicPr>
          <p:cNvPr id="2052" name="Picture 4" descr="Image result for cont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99" y="160338"/>
            <a:ext cx="7467601" cy="1439862"/>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Image result for search docum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995714"/>
            <a:ext cx="5218216" cy="433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2852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shilpa pro pics\Screenshot from 2018-03-19 09-50-35.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5100" y="1737643"/>
            <a:ext cx="7499350" cy="4220913"/>
          </a:xfrm>
          <a:prstGeom prst="rect">
            <a:avLst/>
          </a:prstGeom>
          <a:noFill/>
          <a:ln>
            <a:noFill/>
          </a:ln>
        </p:spPr>
      </p:pic>
    </p:spTree>
    <p:extLst>
      <p:ext uri="{BB962C8B-B14F-4D97-AF65-F5344CB8AC3E}">
        <p14:creationId xmlns:p14="http://schemas.microsoft.com/office/powerpoint/2010/main" val="2461363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hilpa\Pictures\Screenshots\Screenshot (8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524000"/>
            <a:ext cx="7499350" cy="4236173"/>
          </a:xfrm>
          <a:prstGeom prst="rect">
            <a:avLst/>
          </a:prstGeom>
          <a:noFill/>
          <a:ln>
            <a:noFill/>
          </a:ln>
        </p:spPr>
      </p:pic>
      <p:sp>
        <p:nvSpPr>
          <p:cNvPr id="5" name="TextBox 4"/>
          <p:cNvSpPr txBox="1"/>
          <p:nvPr/>
        </p:nvSpPr>
        <p:spPr>
          <a:xfrm>
            <a:off x="3962400" y="6096000"/>
            <a:ext cx="3886200" cy="646331"/>
          </a:xfrm>
          <a:prstGeom prst="rect">
            <a:avLst/>
          </a:prstGeom>
          <a:noFill/>
        </p:spPr>
        <p:txBody>
          <a:bodyPr wrap="square" rtlCol="0">
            <a:spAutoFit/>
          </a:bodyPr>
          <a:lstStyle/>
          <a:p>
            <a:r>
              <a:rPr lang="en-IN" b="1" dirty="0">
                <a:latin typeface="Times New Roman" pitchFamily="18" charset="0"/>
                <a:cs typeface="Times New Roman" pitchFamily="18" charset="0"/>
              </a:rPr>
              <a:t>Boolean Query</a:t>
            </a:r>
            <a:endParaRPr lang="en-GB" dirty="0">
              <a:latin typeface="Times New Roman" pitchFamily="18" charset="0"/>
              <a:cs typeface="Times New Roman" pitchFamily="18" charset="0"/>
            </a:endParaRPr>
          </a:p>
          <a:p>
            <a:endParaRPr lang="en-GB" dirty="0"/>
          </a:p>
        </p:txBody>
      </p:sp>
    </p:spTree>
    <p:extLst>
      <p:ext uri="{BB962C8B-B14F-4D97-AF65-F5344CB8AC3E}">
        <p14:creationId xmlns:p14="http://schemas.microsoft.com/office/powerpoint/2010/main" val="24421540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shilpa pro pics\Screenshot from 2018-03-19 09-50-5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371600"/>
            <a:ext cx="7499350" cy="4212988"/>
          </a:xfrm>
          <a:prstGeom prst="rect">
            <a:avLst/>
          </a:prstGeom>
          <a:noFill/>
          <a:ln>
            <a:noFill/>
          </a:ln>
        </p:spPr>
      </p:pic>
    </p:spTree>
    <p:extLst>
      <p:ext uri="{BB962C8B-B14F-4D97-AF65-F5344CB8AC3E}">
        <p14:creationId xmlns:p14="http://schemas.microsoft.com/office/powerpoint/2010/main" val="79366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67200" y="6228834"/>
            <a:ext cx="19685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Wildcard Query</a:t>
            </a:r>
            <a:endParaRPr lang="en-US"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685800"/>
            <a:ext cx="784860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4805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14400"/>
            <a:ext cx="7978215" cy="452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9647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hilpa\Pictures\Screenshots\Screenshot (79).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7499350" cy="4237913"/>
          </a:xfrm>
          <a:prstGeom prst="rect">
            <a:avLst/>
          </a:prstGeom>
          <a:noFill/>
          <a:ln>
            <a:noFill/>
          </a:ln>
        </p:spPr>
      </p:pic>
      <p:sp>
        <p:nvSpPr>
          <p:cNvPr id="5" name="TextBox 4"/>
          <p:cNvSpPr txBox="1"/>
          <p:nvPr/>
        </p:nvSpPr>
        <p:spPr>
          <a:xfrm>
            <a:off x="4191000" y="6155174"/>
            <a:ext cx="5029200" cy="369332"/>
          </a:xfrm>
          <a:prstGeom prst="rect">
            <a:avLst/>
          </a:prstGeom>
          <a:noFill/>
        </p:spPr>
        <p:txBody>
          <a:bodyPr wrap="square" rtlCol="0">
            <a:spAutoFit/>
          </a:bodyPr>
          <a:lstStyle/>
          <a:p>
            <a:r>
              <a:rPr lang="en-IN" b="1" dirty="0" smtClean="0">
                <a:latin typeface="Times New Roman" pitchFamily="18" charset="0"/>
                <a:cs typeface="Times New Roman" pitchFamily="18" charset="0"/>
              </a:rPr>
              <a:t>Fuzzy </a:t>
            </a:r>
            <a:r>
              <a:rPr lang="en-IN" b="1" dirty="0">
                <a:latin typeface="Times New Roman" pitchFamily="18" charset="0"/>
                <a:cs typeface="Times New Roman" pitchFamily="18" charset="0"/>
              </a:rPr>
              <a:t>Query</a:t>
            </a: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1632092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hilpa\Pictures\Screenshots\Screenshot (8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143000"/>
            <a:ext cx="7499350" cy="4239312"/>
          </a:xfrm>
          <a:prstGeom prst="rect">
            <a:avLst/>
          </a:prstGeom>
          <a:noFill/>
          <a:ln>
            <a:noFill/>
          </a:ln>
        </p:spPr>
      </p:pic>
    </p:spTree>
    <p:extLst>
      <p:ext uri="{BB962C8B-B14F-4D97-AF65-F5344CB8AC3E}">
        <p14:creationId xmlns:p14="http://schemas.microsoft.com/office/powerpoint/2010/main" val="16957217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shilpa pro pics\Screenshot from 2018-03-19 09-52-10.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7499350" cy="4216325"/>
          </a:xfrm>
          <a:prstGeom prst="rect">
            <a:avLst/>
          </a:prstGeom>
          <a:noFill/>
          <a:ln>
            <a:noFill/>
          </a:ln>
        </p:spPr>
      </p:pic>
    </p:spTree>
    <p:extLst>
      <p:ext uri="{BB962C8B-B14F-4D97-AF65-F5344CB8AC3E}">
        <p14:creationId xmlns:p14="http://schemas.microsoft.com/office/powerpoint/2010/main" val="38244230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shilpa pro pics\Screenshot from 2018-03-19 09-52-19.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219200"/>
            <a:ext cx="7499350" cy="4213700"/>
          </a:xfrm>
          <a:prstGeom prst="rect">
            <a:avLst/>
          </a:prstGeom>
          <a:noFill/>
          <a:ln>
            <a:noFill/>
          </a:ln>
        </p:spPr>
      </p:pic>
    </p:spTree>
    <p:extLst>
      <p:ext uri="{BB962C8B-B14F-4D97-AF65-F5344CB8AC3E}">
        <p14:creationId xmlns:p14="http://schemas.microsoft.com/office/powerpoint/2010/main" val="31451775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shilpa pro pics\Screenshot from 2018-03-19 09-52-38.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066800"/>
            <a:ext cx="7499350" cy="4213700"/>
          </a:xfrm>
          <a:prstGeom prst="rect">
            <a:avLst/>
          </a:prstGeom>
          <a:noFill/>
          <a:ln>
            <a:noFill/>
          </a:ln>
        </p:spPr>
      </p:pic>
    </p:spTree>
    <p:extLst>
      <p:ext uri="{BB962C8B-B14F-4D97-AF65-F5344CB8AC3E}">
        <p14:creationId xmlns:p14="http://schemas.microsoft.com/office/powerpoint/2010/main" val="4452355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70000" lnSpcReduction="20000"/>
          </a:bodyPr>
          <a:lstStyle/>
          <a:p>
            <a:pPr algn="just"/>
            <a:endParaRPr lang="en-US" dirty="0" smtClean="0"/>
          </a:p>
          <a:p>
            <a:pPr algn="just"/>
            <a:endParaRPr lang="en-US" dirty="0" smtClean="0"/>
          </a:p>
          <a:p>
            <a:pPr algn="just"/>
            <a:endParaRPr lang="en-US" dirty="0"/>
          </a:p>
          <a:p>
            <a:pPr algn="just"/>
            <a:endParaRPr lang="en-US" dirty="0" smtClean="0"/>
          </a:p>
          <a:p>
            <a:pPr algn="just"/>
            <a:endParaRPr lang="en-US" dirty="0" smtClean="0"/>
          </a:p>
          <a:p>
            <a:pPr algn="just"/>
            <a:r>
              <a:rPr lang="en-US" dirty="0"/>
              <a:t> There is a voluminous amount of data in the present world and additionally it is being incremented day by day so to retrieve the most related information among this ample of documents is being complex. </a:t>
            </a:r>
            <a:endParaRPr lang="en-US" dirty="0" smtClean="0"/>
          </a:p>
          <a:p>
            <a:pPr algn="just"/>
            <a:r>
              <a:rPr lang="en-US" dirty="0" smtClean="0"/>
              <a:t>Whenever </a:t>
            </a:r>
            <a:r>
              <a:rPr lang="en-US" dirty="0"/>
              <a:t>a user requests a query they are being resulted with the documents either relating to the title of the document or to the author of the document, but we propose a system in order to make the user get the result based on the data present among the available vast documents</a:t>
            </a:r>
          </a:p>
        </p:txBody>
      </p:sp>
      <p:sp>
        <p:nvSpPr>
          <p:cNvPr id="4" name="AutoShape 2" descr="Image result for big data mi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57200"/>
            <a:ext cx="300704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28201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shilpa pro pics\Screenshot from 2018-03-19 09-54-59.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685800"/>
            <a:ext cx="7499350" cy="4212988"/>
          </a:xfrm>
          <a:prstGeom prst="rect">
            <a:avLst/>
          </a:prstGeom>
          <a:noFill/>
          <a:ln>
            <a:noFill/>
          </a:ln>
        </p:spPr>
      </p:pic>
      <p:sp>
        <p:nvSpPr>
          <p:cNvPr id="5" name="TextBox 4"/>
          <p:cNvSpPr txBox="1"/>
          <p:nvPr/>
        </p:nvSpPr>
        <p:spPr>
          <a:xfrm>
            <a:off x="3352800" y="6019800"/>
            <a:ext cx="5791200" cy="646331"/>
          </a:xfrm>
          <a:prstGeom prst="rect">
            <a:avLst/>
          </a:prstGeom>
          <a:noFill/>
        </p:spPr>
        <p:txBody>
          <a:bodyPr wrap="square" rtlCol="0">
            <a:spAutoFit/>
          </a:bodyPr>
          <a:lstStyle/>
          <a:p>
            <a:r>
              <a:rPr lang="en-IN" b="1" dirty="0" smtClean="0">
                <a:latin typeface="Times New Roman" pitchFamily="18" charset="0"/>
                <a:cs typeface="Times New Roman" pitchFamily="18" charset="0"/>
              </a:rPr>
              <a:t>HDFS </a:t>
            </a:r>
            <a:r>
              <a:rPr lang="en-IN" b="1" dirty="0">
                <a:latin typeface="Times New Roman" pitchFamily="18" charset="0"/>
                <a:cs typeface="Times New Roman" pitchFamily="18" charset="0"/>
              </a:rPr>
              <a:t>view of the data</a:t>
            </a:r>
            <a:endParaRPr lang="en-GB" dirty="0">
              <a:latin typeface="Times New Roman" pitchFamily="18" charset="0"/>
              <a:cs typeface="Times New Roman" pitchFamily="18" charset="0"/>
            </a:endParaRPr>
          </a:p>
          <a:p>
            <a:endParaRPr lang="en-GB" dirty="0"/>
          </a:p>
        </p:txBody>
      </p:sp>
    </p:spTree>
    <p:extLst>
      <p:ext uri="{BB962C8B-B14F-4D97-AF65-F5344CB8AC3E}">
        <p14:creationId xmlns:p14="http://schemas.microsoft.com/office/powerpoint/2010/main" val="39349185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15962"/>
          </a:xfrm>
        </p:spPr>
        <p:txBody>
          <a:bodyPr>
            <a:normAutofit fontScale="90000"/>
          </a:bodyPr>
          <a:lstStyle/>
          <a:p>
            <a:r>
              <a:rPr lang="en-US" dirty="0" smtClean="0"/>
              <a:t>Test Cases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7772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726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866888" cy="1143000"/>
          </a:xfrm>
        </p:spPr>
        <p:txBody>
          <a:bodyPr/>
          <a:lstStyle/>
          <a:p>
            <a:r>
              <a:rPr lang="en-US" dirty="0" smtClean="0"/>
              <a:t>Advantages</a:t>
            </a:r>
            <a:endParaRPr lang="en-US" dirty="0"/>
          </a:p>
        </p:txBody>
      </p:sp>
      <p:sp>
        <p:nvSpPr>
          <p:cNvPr id="3" name="Content Placeholder 2"/>
          <p:cNvSpPr>
            <a:spLocks noGrp="1"/>
          </p:cNvSpPr>
          <p:nvPr>
            <p:ph idx="1"/>
          </p:nvPr>
        </p:nvSpPr>
        <p:spPr>
          <a:xfrm>
            <a:off x="914400" y="2057400"/>
            <a:ext cx="7772400" cy="4419600"/>
          </a:xfrm>
        </p:spPr>
        <p:txBody>
          <a:bodyPr>
            <a:normAutofit fontScale="70000" lnSpcReduction="20000"/>
          </a:bodyPr>
          <a:lstStyle/>
          <a:p>
            <a:pPr algn="just"/>
            <a:endParaRPr lang="en-US" dirty="0" smtClean="0"/>
          </a:p>
          <a:p>
            <a:pPr algn="just"/>
            <a:endParaRPr lang="en-US" dirty="0"/>
          </a:p>
          <a:p>
            <a:pPr algn="just"/>
            <a:r>
              <a:rPr lang="en-US" dirty="0" smtClean="0"/>
              <a:t>Time for processing the documents </a:t>
            </a:r>
            <a:r>
              <a:rPr lang="en-US" dirty="0"/>
              <a:t>would be reduced </a:t>
            </a:r>
            <a:r>
              <a:rPr lang="en-US" dirty="0" smtClean="0"/>
              <a:t>by maintaining the indices of all the non stop words which belongs to the documents.</a:t>
            </a:r>
          </a:p>
          <a:p>
            <a:pPr algn="just"/>
            <a:endParaRPr lang="en-US" dirty="0" smtClean="0"/>
          </a:p>
          <a:p>
            <a:pPr algn="just"/>
            <a:r>
              <a:rPr lang="en-US" dirty="0" smtClean="0"/>
              <a:t>This maintenance of the indices helps us to reduce the processing time for the rank based retrieval of the relevant documents among all the documents along with there scores. </a:t>
            </a:r>
          </a:p>
          <a:p>
            <a:pPr marL="0" indent="0" algn="just">
              <a:buNone/>
            </a:pPr>
            <a:endParaRPr lang="en-US" dirty="0"/>
          </a:p>
          <a:p>
            <a:pPr algn="just"/>
            <a:r>
              <a:rPr lang="en-US" dirty="0" smtClean="0"/>
              <a:t>The </a:t>
            </a:r>
            <a:r>
              <a:rPr lang="en-US" dirty="0"/>
              <a:t>accurate results will be obtained as we maintain the updates </a:t>
            </a:r>
            <a:r>
              <a:rPr lang="en-US" dirty="0" smtClean="0"/>
              <a:t>documents.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571" y="381000"/>
            <a:ext cx="2209800"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6169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62500" lnSpcReduction="20000"/>
          </a:bodyPr>
          <a:lstStyle/>
          <a:p>
            <a:r>
              <a:rPr lang="en-IN" dirty="0"/>
              <a:t>This application ensures to collect the documents, form groups out of the given documents based upon the uploaded book consisting of the words in it by placing a file consisting of the predefined words allotted in the file, and later retrieve the exact and the most relevant document among the clusters, depending upon the search query from the user. </a:t>
            </a:r>
            <a:endParaRPr lang="en-IN" dirty="0" smtClean="0"/>
          </a:p>
          <a:p>
            <a:endParaRPr lang="en-IN" dirty="0"/>
          </a:p>
          <a:p>
            <a:r>
              <a:rPr lang="en-IN" dirty="0" smtClean="0"/>
              <a:t>We </a:t>
            </a:r>
            <a:r>
              <a:rPr lang="en-IN" dirty="0"/>
              <a:t>are expecting to provide the user with the most relevant document for the given query through this application and pdf to text convertor as this application is purely text based and generally the eBooks are of pdf type. 		</a:t>
            </a:r>
            <a:endParaRPr lang="en-IN" dirty="0" smtClean="0"/>
          </a:p>
          <a:p>
            <a:pPr marL="82296" indent="0">
              <a:buNone/>
            </a:pPr>
            <a:endParaRPr lang="en-GB" dirty="0"/>
          </a:p>
          <a:p>
            <a:r>
              <a:rPr lang="en-IN" dirty="0"/>
              <a:t>The existing system has a facility that is when given a query; it searches only the title of the book and author of the book for the particular word given by the user. This process may not give the accurate result of what the user is expecting and we know that every user expects to retrieve the search result in less time.</a:t>
            </a:r>
            <a:endParaRPr lang="en-GB" dirty="0"/>
          </a:p>
          <a:p>
            <a:pPr marL="82296" indent="0">
              <a:buNone/>
            </a:pPr>
            <a:endParaRPr lang="en-GB" dirty="0"/>
          </a:p>
          <a:p>
            <a:endParaRPr lang="en-US" dirty="0"/>
          </a:p>
        </p:txBody>
      </p:sp>
    </p:spTree>
    <p:extLst>
      <p:ext uri="{BB962C8B-B14F-4D97-AF65-F5344CB8AC3E}">
        <p14:creationId xmlns:p14="http://schemas.microsoft.com/office/powerpoint/2010/main" val="33708542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endParaRPr lang="en-US" dirty="0"/>
          </a:p>
        </p:txBody>
      </p:sp>
      <p:sp>
        <p:nvSpPr>
          <p:cNvPr id="3" name="Content Placeholder 2"/>
          <p:cNvSpPr>
            <a:spLocks noGrp="1"/>
          </p:cNvSpPr>
          <p:nvPr>
            <p:ph idx="1"/>
          </p:nvPr>
        </p:nvSpPr>
        <p:spPr>
          <a:xfrm>
            <a:off x="990600" y="2895600"/>
            <a:ext cx="7696200" cy="3581399"/>
          </a:xfrm>
        </p:spPr>
        <p:txBody>
          <a:bodyPr>
            <a:normAutofit fontScale="92500" lnSpcReduction="10000"/>
          </a:bodyPr>
          <a:lstStyle/>
          <a:p>
            <a:pPr algn="just"/>
            <a:r>
              <a:rPr lang="en-US" dirty="0" smtClean="0"/>
              <a:t>Text References</a:t>
            </a:r>
          </a:p>
          <a:p>
            <a:pPr marL="0" indent="0" algn="just">
              <a:buNone/>
            </a:pPr>
            <a:r>
              <a:rPr lang="en-US" dirty="0" smtClean="0"/>
              <a:t>     </a:t>
            </a:r>
            <a:r>
              <a:rPr lang="en-US" sz="2000" dirty="0"/>
              <a:t> </a:t>
            </a:r>
            <a:r>
              <a:rPr lang="en-US" sz="2000" dirty="0" smtClean="0"/>
              <a:t>   Hadoop</a:t>
            </a:r>
            <a:r>
              <a:rPr lang="en-US" sz="2000" dirty="0"/>
              <a:t>: The Definitive Guide, Third Edition by Tom White </a:t>
            </a:r>
            <a:endParaRPr lang="en-US" sz="2000" dirty="0" smtClean="0"/>
          </a:p>
          <a:p>
            <a:pPr marL="0" indent="0" algn="just">
              <a:buNone/>
            </a:pPr>
            <a:r>
              <a:rPr lang="en-US" sz="2000" dirty="0"/>
              <a:t> </a:t>
            </a:r>
            <a:r>
              <a:rPr lang="en-US" sz="2000" dirty="0" smtClean="0"/>
              <a:t>        Data </a:t>
            </a:r>
            <a:r>
              <a:rPr lang="en-US" sz="2000" dirty="0"/>
              <a:t>Mining Concepts and Techniques Third Edition </a:t>
            </a:r>
            <a:r>
              <a:rPr lang="en-US" sz="2000" dirty="0" err="1"/>
              <a:t>Jiawei</a:t>
            </a:r>
            <a:r>
              <a:rPr lang="en-US" sz="2000" dirty="0"/>
              <a:t> Han University of Illinois at Urbana–Champaign </a:t>
            </a:r>
            <a:r>
              <a:rPr lang="en-US" sz="2000" dirty="0" err="1"/>
              <a:t>Micheline</a:t>
            </a:r>
            <a:r>
              <a:rPr lang="en-US" sz="2000" dirty="0"/>
              <a:t> </a:t>
            </a:r>
            <a:r>
              <a:rPr lang="en-US" sz="2000" dirty="0" err="1"/>
              <a:t>Kamber</a:t>
            </a:r>
            <a:r>
              <a:rPr lang="en-US" sz="2000" dirty="0"/>
              <a:t> </a:t>
            </a:r>
            <a:r>
              <a:rPr lang="en-US" sz="2000" dirty="0" err="1"/>
              <a:t>Jian</a:t>
            </a:r>
            <a:r>
              <a:rPr lang="en-US" sz="2000" dirty="0"/>
              <a:t> Pei Simon Fraser </a:t>
            </a:r>
            <a:r>
              <a:rPr lang="en-US" sz="2000" dirty="0" smtClean="0"/>
              <a:t>University</a:t>
            </a:r>
          </a:p>
          <a:p>
            <a:pPr marL="0" indent="0" algn="just">
              <a:buNone/>
            </a:pPr>
            <a:endParaRPr lang="en-US" dirty="0" smtClean="0"/>
          </a:p>
          <a:p>
            <a:pPr algn="just"/>
            <a:r>
              <a:rPr lang="en-US" dirty="0" smtClean="0"/>
              <a:t>Web References</a:t>
            </a:r>
          </a:p>
          <a:p>
            <a:pPr marL="0" indent="0" algn="just">
              <a:buNone/>
            </a:pPr>
            <a:r>
              <a:rPr lang="en-US" sz="2000" dirty="0" smtClean="0"/>
              <a:t>         </a:t>
            </a:r>
            <a:r>
              <a:rPr lang="en-US" sz="2000" dirty="0"/>
              <a:t>https://</a:t>
            </a:r>
            <a:r>
              <a:rPr lang="en-US" sz="2000" dirty="0" smtClean="0"/>
              <a:t>link.springer.com/chapter/10.1007/978-3-319-03095-1_4</a:t>
            </a:r>
          </a:p>
          <a:p>
            <a:pPr marL="0" indent="0" algn="just">
              <a:buNone/>
            </a:pPr>
            <a:r>
              <a:rPr lang="en-US" sz="2000" dirty="0" smtClean="0"/>
              <a:t>         </a:t>
            </a:r>
            <a:r>
              <a:rPr lang="en-US" sz="2000" dirty="0"/>
              <a:t>http://ieeexplore.ieee.org/document/7969447/figures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81000"/>
            <a:ext cx="4648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38981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thank u for ur precious ti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thank u for ur precious tim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25513"/>
            <a:ext cx="5805488"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4205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sp>
        <p:nvSpPr>
          <p:cNvPr id="3" name="Content Placeholder 2"/>
          <p:cNvSpPr>
            <a:spLocks noGrp="1"/>
          </p:cNvSpPr>
          <p:nvPr>
            <p:ph idx="1"/>
          </p:nvPr>
        </p:nvSpPr>
        <p:spPr>
          <a:xfrm>
            <a:off x="838200" y="2209800"/>
            <a:ext cx="7848600" cy="4267200"/>
          </a:xfrm>
        </p:spPr>
        <p:txBody>
          <a:bodyPr>
            <a:normAutofit fontScale="92500" lnSpcReduction="20000"/>
          </a:bodyPr>
          <a:lstStyle/>
          <a:p>
            <a:pPr marL="0" indent="0">
              <a:buNone/>
            </a:pPr>
            <a:r>
              <a:rPr lang="en-US" dirty="0"/>
              <a:t> </a:t>
            </a:r>
            <a:endParaRPr lang="en-US" dirty="0" smtClean="0"/>
          </a:p>
          <a:p>
            <a:pPr algn="just"/>
            <a:r>
              <a:rPr lang="en-US" dirty="0" smtClean="0"/>
              <a:t>Clustering </a:t>
            </a:r>
            <a:r>
              <a:rPr lang="en-US" dirty="0"/>
              <a:t>is the process of partitioning a set of data objects (or observations) into subsets. </a:t>
            </a:r>
          </a:p>
          <a:p>
            <a:pPr algn="just"/>
            <a:r>
              <a:rPr lang="en-US" dirty="0" smtClean="0"/>
              <a:t>The </a:t>
            </a:r>
            <a:r>
              <a:rPr lang="en-US" dirty="0"/>
              <a:t>subset is a cluster, such that objects in a cluster are similar to one another, yet dissimilar to objects in other clusters. </a:t>
            </a:r>
            <a:endParaRPr lang="en-US" dirty="0" smtClean="0"/>
          </a:p>
          <a:p>
            <a:pPr algn="just"/>
            <a:r>
              <a:rPr lang="en-US" dirty="0" smtClean="0"/>
              <a:t>The </a:t>
            </a:r>
            <a:r>
              <a:rPr lang="en-US" dirty="0"/>
              <a:t>set of clusters resulting from a cluster analysis can be referred to as a clustering. </a:t>
            </a:r>
            <a:endParaRPr lang="en-US" dirty="0" smtClean="0"/>
          </a:p>
          <a:p>
            <a:pPr algn="just"/>
            <a:r>
              <a:rPr lang="en-US" dirty="0" smtClean="0"/>
              <a:t>Different </a:t>
            </a:r>
            <a:r>
              <a:rPr lang="en-US" dirty="0"/>
              <a:t>clustering methods may generate different clustering on the same data set. </a:t>
            </a:r>
          </a:p>
        </p:txBody>
      </p:sp>
      <p:sp>
        <p:nvSpPr>
          <p:cNvPr id="4" name="AutoShape 2" descr="Image result for document cluster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document cluster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685800"/>
            <a:ext cx="4114800" cy="1865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96673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a:t>
            </a:r>
            <a:endParaRPr lang="en-US" dirty="0"/>
          </a:p>
        </p:txBody>
      </p:sp>
      <p:sp>
        <p:nvSpPr>
          <p:cNvPr id="3" name="Content Placeholder 2"/>
          <p:cNvSpPr>
            <a:spLocks noGrp="1"/>
          </p:cNvSpPr>
          <p:nvPr>
            <p:ph idx="1"/>
          </p:nvPr>
        </p:nvSpPr>
        <p:spPr>
          <a:xfrm>
            <a:off x="914400" y="1981200"/>
            <a:ext cx="7723908" cy="4572000"/>
          </a:xfrm>
        </p:spPr>
        <p:txBody>
          <a:bodyPr>
            <a:normAutofit fontScale="77500" lnSpcReduction="20000"/>
          </a:bodyPr>
          <a:lstStyle/>
          <a:p>
            <a:pPr algn="just"/>
            <a:endParaRPr lang="en-US" b="1" dirty="0" smtClean="0"/>
          </a:p>
          <a:p>
            <a:pPr algn="just"/>
            <a:r>
              <a:rPr lang="en-US" b="1" dirty="0" smtClean="0"/>
              <a:t>Indexing</a:t>
            </a:r>
            <a:r>
              <a:rPr lang="en-US" dirty="0"/>
              <a:t> collects, parses</a:t>
            </a:r>
            <a:r>
              <a:rPr lang="en-US" dirty="0" smtClean="0"/>
              <a:t>,</a:t>
            </a:r>
          </a:p>
          <a:p>
            <a:pPr marL="0" indent="0" algn="just">
              <a:buNone/>
            </a:pPr>
            <a:r>
              <a:rPr lang="en-US" dirty="0" smtClean="0"/>
              <a:t> and stores</a:t>
            </a:r>
            <a:r>
              <a:rPr lang="en-US" dirty="0"/>
              <a:t> data to </a:t>
            </a:r>
            <a:r>
              <a:rPr lang="en-US" dirty="0" smtClean="0"/>
              <a:t>facilitate</a:t>
            </a:r>
          </a:p>
          <a:p>
            <a:pPr marL="0" indent="0" algn="just">
              <a:buNone/>
            </a:pPr>
            <a:r>
              <a:rPr lang="en-US" dirty="0" smtClean="0"/>
              <a:t> </a:t>
            </a:r>
            <a:r>
              <a:rPr lang="en-US" dirty="0"/>
              <a:t>fast and </a:t>
            </a:r>
            <a:r>
              <a:rPr lang="en-US" dirty="0" smtClean="0"/>
              <a:t>accurate</a:t>
            </a:r>
            <a:r>
              <a:rPr lang="en-US" dirty="0"/>
              <a:t> </a:t>
            </a:r>
            <a:r>
              <a:rPr lang="en-US" dirty="0" smtClean="0"/>
              <a:t>information retrieval.</a:t>
            </a:r>
            <a:endParaRPr lang="en-US" dirty="0"/>
          </a:p>
          <a:p>
            <a:pPr algn="just"/>
            <a:r>
              <a:rPr lang="en-US" dirty="0" smtClean="0"/>
              <a:t>The </a:t>
            </a:r>
            <a:r>
              <a:rPr lang="en-US" dirty="0"/>
              <a:t>purpose of storing an index is to optimize speed and performance in finding relevant documents for a search query. Without an index, the search engine would scan every document in the corpus, which would require considerable time and computing power</a:t>
            </a:r>
            <a:r>
              <a:rPr lang="en-US" dirty="0" smtClean="0"/>
              <a:t>.</a:t>
            </a:r>
          </a:p>
          <a:p>
            <a:pPr algn="just"/>
            <a:r>
              <a:rPr lang="en-US" dirty="0" smtClean="0"/>
              <a:t> </a:t>
            </a:r>
            <a:r>
              <a:rPr lang="en-US" dirty="0"/>
              <a:t>For example, while an index of 10,000 documents can be queried within milliseconds, a sequential scan of every word in 10,000 large documents could take hours.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58408"/>
            <a:ext cx="3810000" cy="2073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783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Distributed File System</a:t>
            </a:r>
            <a:endParaRPr lang="en-US" dirty="0"/>
          </a:p>
        </p:txBody>
      </p:sp>
      <p:sp>
        <p:nvSpPr>
          <p:cNvPr id="3" name="Content Placeholder 2"/>
          <p:cNvSpPr>
            <a:spLocks noGrp="1"/>
          </p:cNvSpPr>
          <p:nvPr>
            <p:ph idx="1"/>
          </p:nvPr>
        </p:nvSpPr>
        <p:spPr>
          <a:xfrm>
            <a:off x="1435608" y="2133600"/>
            <a:ext cx="6412992" cy="4114800"/>
          </a:xfrm>
        </p:spPr>
        <p:txBody>
          <a:bodyPr>
            <a:normAutofit fontScale="77500" lnSpcReduction="20000"/>
          </a:bodyPr>
          <a:lstStyle/>
          <a:p>
            <a:pPr algn="just"/>
            <a:r>
              <a:rPr lang="en-US" dirty="0"/>
              <a:t>The Hadoop Distributed File </a:t>
            </a:r>
            <a:endParaRPr lang="en-US" dirty="0" smtClean="0"/>
          </a:p>
          <a:p>
            <a:pPr marL="0" indent="0" algn="just">
              <a:buNone/>
            </a:pPr>
            <a:r>
              <a:rPr lang="en-US" dirty="0" smtClean="0"/>
              <a:t>   System </a:t>
            </a:r>
            <a:r>
              <a:rPr lang="en-US" dirty="0"/>
              <a:t>(HDFS) is a </a:t>
            </a:r>
            <a:endParaRPr lang="en-US" dirty="0" smtClean="0"/>
          </a:p>
          <a:p>
            <a:pPr marL="0" indent="0" algn="just">
              <a:buNone/>
            </a:pPr>
            <a:r>
              <a:rPr lang="en-US" dirty="0" smtClean="0"/>
              <a:t>    distributed </a:t>
            </a:r>
            <a:r>
              <a:rPr lang="en-US" dirty="0"/>
              <a:t>file system </a:t>
            </a:r>
            <a:endParaRPr lang="en-US" dirty="0" smtClean="0"/>
          </a:p>
          <a:p>
            <a:pPr marL="0" indent="0" algn="just">
              <a:buNone/>
            </a:pPr>
            <a:r>
              <a:rPr lang="en-US" dirty="0"/>
              <a:t> </a:t>
            </a:r>
            <a:r>
              <a:rPr lang="en-US" dirty="0" smtClean="0"/>
              <a:t>   designed to </a:t>
            </a:r>
            <a:r>
              <a:rPr lang="en-US" dirty="0"/>
              <a:t>run on </a:t>
            </a:r>
          </a:p>
          <a:p>
            <a:pPr marL="0" indent="0" algn="just">
              <a:buNone/>
            </a:pPr>
            <a:r>
              <a:rPr lang="en-US" dirty="0" smtClean="0"/>
              <a:t>     commodity </a:t>
            </a:r>
            <a:r>
              <a:rPr lang="en-US" dirty="0"/>
              <a:t>hardware</a:t>
            </a:r>
            <a:r>
              <a:rPr lang="en-US" dirty="0" smtClean="0"/>
              <a:t>.</a:t>
            </a:r>
          </a:p>
          <a:p>
            <a:pPr marL="0" indent="0" algn="just">
              <a:buNone/>
            </a:pPr>
            <a:endParaRPr lang="en-US" dirty="0" smtClean="0"/>
          </a:p>
          <a:p>
            <a:pPr algn="just"/>
            <a:r>
              <a:rPr lang="en-US" dirty="0"/>
              <a:t>HDFS is highly fault-tolerant and is designed to be deployed on low-cost hardware. HDFS provides high throughput access to application data and is suitable for applications that have large data sets.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76400"/>
            <a:ext cx="2819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97048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Ranking</a:t>
            </a:r>
            <a:endParaRPr lang="en-US" dirty="0"/>
          </a:p>
        </p:txBody>
      </p:sp>
      <p:sp>
        <p:nvSpPr>
          <p:cNvPr id="3" name="Content Placeholder 2"/>
          <p:cNvSpPr>
            <a:spLocks noGrp="1"/>
          </p:cNvSpPr>
          <p:nvPr>
            <p:ph idx="1"/>
          </p:nvPr>
        </p:nvSpPr>
        <p:spPr>
          <a:xfrm>
            <a:off x="990600" y="2209799"/>
            <a:ext cx="7467600" cy="4396895"/>
          </a:xfrm>
        </p:spPr>
        <p:txBody>
          <a:bodyPr>
            <a:normAutofit fontScale="55000" lnSpcReduction="20000"/>
          </a:bodyPr>
          <a:lstStyle/>
          <a:p>
            <a:pPr marL="0" indent="0" algn="just">
              <a:buNone/>
            </a:pPr>
            <a:endParaRPr lang="en-US" b="1" dirty="0" smtClean="0"/>
          </a:p>
          <a:p>
            <a:pPr algn="just"/>
            <a:endParaRPr lang="en-US" b="1" dirty="0"/>
          </a:p>
          <a:p>
            <a:pPr algn="just"/>
            <a:r>
              <a:rPr lang="en-US" sz="3100" b="1" dirty="0" smtClean="0"/>
              <a:t>Ranking</a:t>
            </a:r>
            <a:r>
              <a:rPr lang="en-US" sz="3100" dirty="0"/>
              <a:t> of query results is </a:t>
            </a:r>
            <a:endParaRPr lang="en-US" sz="3100" dirty="0" smtClean="0"/>
          </a:p>
          <a:p>
            <a:pPr marL="0" indent="0" algn="just">
              <a:buNone/>
            </a:pPr>
            <a:r>
              <a:rPr lang="en-US" sz="3100" dirty="0" smtClean="0"/>
              <a:t>   one </a:t>
            </a:r>
            <a:r>
              <a:rPr lang="en-US" sz="3100" dirty="0"/>
              <a:t>of the fundamental </a:t>
            </a:r>
            <a:endParaRPr lang="en-US" sz="3100" dirty="0" smtClean="0"/>
          </a:p>
          <a:p>
            <a:pPr marL="0" indent="0" algn="just">
              <a:buNone/>
            </a:pPr>
            <a:r>
              <a:rPr lang="en-US" sz="3100" dirty="0"/>
              <a:t> </a:t>
            </a:r>
            <a:r>
              <a:rPr lang="en-US" sz="3100" dirty="0" smtClean="0"/>
              <a:t>  problems in</a:t>
            </a:r>
            <a:r>
              <a:rPr lang="en-US" sz="3100" dirty="0"/>
              <a:t> information retrieval (</a:t>
            </a:r>
            <a:r>
              <a:rPr lang="en-US" sz="3100" dirty="0" smtClean="0"/>
              <a:t>IR).</a:t>
            </a:r>
          </a:p>
          <a:p>
            <a:pPr marL="0" indent="0" algn="just">
              <a:buNone/>
            </a:pPr>
            <a:endParaRPr lang="en-US" sz="3100" dirty="0" smtClean="0"/>
          </a:p>
          <a:p>
            <a:pPr algn="just"/>
            <a:r>
              <a:rPr lang="en-US" sz="3100" dirty="0" smtClean="0"/>
              <a:t>Given </a:t>
            </a:r>
            <a:r>
              <a:rPr lang="en-US" sz="3100" dirty="0"/>
              <a:t>a query </a:t>
            </a:r>
            <a:r>
              <a:rPr lang="en-US" sz="3100" i="1" dirty="0"/>
              <a:t>q</a:t>
            </a:r>
            <a:r>
              <a:rPr lang="en-US" sz="3100" dirty="0"/>
              <a:t> and a collection </a:t>
            </a:r>
            <a:r>
              <a:rPr lang="en-US" sz="3100" i="1" dirty="0"/>
              <a:t>D</a:t>
            </a:r>
            <a:r>
              <a:rPr lang="en-US" sz="3100" dirty="0"/>
              <a:t> of documents that match the query, the problem is to rank, that is, sort, the documents in </a:t>
            </a:r>
            <a:r>
              <a:rPr lang="en-US" sz="3100" i="1" dirty="0"/>
              <a:t>D</a:t>
            </a:r>
            <a:r>
              <a:rPr lang="en-US" sz="3100" dirty="0"/>
              <a:t> according to some criterion so that the "best" results appear early in the result list displayed to the user</a:t>
            </a:r>
            <a:r>
              <a:rPr lang="en-US" sz="3100" dirty="0" smtClean="0"/>
              <a:t>.</a:t>
            </a:r>
          </a:p>
          <a:p>
            <a:pPr marL="82296" indent="0" algn="just">
              <a:buNone/>
            </a:pPr>
            <a:endParaRPr lang="en-US" sz="3100" dirty="0" smtClean="0"/>
          </a:p>
          <a:p>
            <a:pPr algn="just"/>
            <a:r>
              <a:rPr lang="en-US" sz="3100" dirty="0" smtClean="0"/>
              <a:t> </a:t>
            </a:r>
            <a:r>
              <a:rPr lang="en-US" sz="3100" dirty="0"/>
              <a:t>Classically, ranking criteria are phrased in terms of relevance of documents with respect to an information need expressed in the query.</a:t>
            </a:r>
          </a:p>
          <a:p>
            <a:pPr marL="0" indent="0" algn="just">
              <a:buNone/>
            </a:pPr>
            <a:r>
              <a:rPr lang="en-US" sz="3100" dirty="0"/>
              <a:t/>
            </a:r>
            <a:br>
              <a:rPr lang="en-US" sz="3100" dirty="0"/>
            </a:br>
            <a:endParaRPr lang="en-US" sz="31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57200"/>
            <a:ext cx="3886200" cy="2501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9344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1706562"/>
          </a:xfrm>
        </p:spPr>
        <p:txBody>
          <a:bodyPr/>
          <a:lstStyle/>
          <a:p>
            <a:r>
              <a:rPr lang="en-US" dirty="0" smtClean="0"/>
              <a:t>Abstract</a:t>
            </a:r>
            <a:endParaRPr lang="en-US" dirty="0"/>
          </a:p>
        </p:txBody>
      </p:sp>
      <p:sp>
        <p:nvSpPr>
          <p:cNvPr id="3" name="Content Placeholder 2"/>
          <p:cNvSpPr>
            <a:spLocks noGrp="1"/>
          </p:cNvSpPr>
          <p:nvPr>
            <p:ph idx="1"/>
          </p:nvPr>
        </p:nvSpPr>
        <p:spPr/>
        <p:txBody>
          <a:bodyPr/>
          <a:lstStyle/>
          <a:p>
            <a:pPr marL="82296" indent="0">
              <a:buNone/>
            </a:pPr>
            <a:r>
              <a:rPr lang="en-US" dirty="0" smtClean="0"/>
              <a:t>	</a:t>
            </a:r>
          </a:p>
          <a:p>
            <a:pPr marL="82296" indent="0">
              <a:buNone/>
            </a:pPr>
            <a:r>
              <a:rPr lang="en-US" dirty="0"/>
              <a:t>	</a:t>
            </a:r>
            <a:r>
              <a:rPr lang="en-US" dirty="0" smtClean="0"/>
              <a:t>An application </a:t>
            </a:r>
            <a:r>
              <a:rPr lang="en-US" dirty="0"/>
              <a:t>to collect the documents and retrieve the exact and relevant information among the document collection and clusters , based on the search query from the user. </a:t>
            </a:r>
          </a:p>
        </p:txBody>
      </p:sp>
    </p:spTree>
    <p:extLst>
      <p:ext uri="{BB962C8B-B14F-4D97-AF65-F5344CB8AC3E}">
        <p14:creationId xmlns:p14="http://schemas.microsoft.com/office/powerpoint/2010/main" val="3631842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System</a:t>
            </a:r>
            <a:endParaRPr lang="en-US" dirty="0"/>
          </a:p>
        </p:txBody>
      </p:sp>
      <p:sp>
        <p:nvSpPr>
          <p:cNvPr id="3" name="Content Placeholder 2"/>
          <p:cNvSpPr>
            <a:spLocks noGrp="1"/>
          </p:cNvSpPr>
          <p:nvPr>
            <p:ph idx="1"/>
          </p:nvPr>
        </p:nvSpPr>
        <p:spPr>
          <a:xfrm>
            <a:off x="1435608" y="1676400"/>
            <a:ext cx="7403592" cy="4572000"/>
          </a:xfrm>
        </p:spPr>
        <p:txBody>
          <a:bodyPr>
            <a:normAutofit fontScale="92500" lnSpcReduction="20000"/>
          </a:bodyPr>
          <a:lstStyle/>
          <a:p>
            <a:endParaRPr lang="en-US" dirty="0" smtClean="0"/>
          </a:p>
          <a:p>
            <a:pPr algn="just"/>
            <a:r>
              <a:rPr lang="en-US" dirty="0" smtClean="0"/>
              <a:t>The </a:t>
            </a:r>
            <a:r>
              <a:rPr lang="en-US" dirty="0"/>
              <a:t>existing system has a facility that is when given a query; it has to search </a:t>
            </a:r>
            <a:r>
              <a:rPr lang="en-US" dirty="0" smtClean="0"/>
              <a:t>the document based on the title and author details only.</a:t>
            </a:r>
          </a:p>
          <a:p>
            <a:pPr marL="0" indent="0" algn="just">
              <a:buNone/>
            </a:pPr>
            <a:endParaRPr lang="en-US" dirty="0" smtClean="0"/>
          </a:p>
          <a:p>
            <a:pPr algn="just"/>
            <a:r>
              <a:rPr lang="en-US" dirty="0" smtClean="0"/>
              <a:t>This process may not always give us the best related documents, so the proposed system is designed such a way that it relates the documents based on the keyword given by the user.</a:t>
            </a:r>
          </a:p>
          <a:p>
            <a:pPr marL="0" indent="0" algn="just">
              <a:buNone/>
            </a:pPr>
            <a:endParaRPr lang="en-US" dirty="0"/>
          </a:p>
        </p:txBody>
      </p:sp>
    </p:spTree>
    <p:extLst>
      <p:ext uri="{BB962C8B-B14F-4D97-AF65-F5344CB8AC3E}">
        <p14:creationId xmlns:p14="http://schemas.microsoft.com/office/powerpoint/2010/main" val="29746426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812</TotalTime>
  <Words>1033</Words>
  <Application>Microsoft Office PowerPoint</Application>
  <PresentationFormat>On-screen Show (4:3)</PresentationFormat>
  <Paragraphs>135</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Solstice</vt:lpstr>
      <vt:lpstr> Document Clustering     and ranking</vt:lpstr>
      <vt:lpstr>PowerPoint Presentation</vt:lpstr>
      <vt:lpstr>INTRODUCTION</vt:lpstr>
      <vt:lpstr>Clustering</vt:lpstr>
      <vt:lpstr>Indexing</vt:lpstr>
      <vt:lpstr>Hadoop Distributed File System</vt:lpstr>
      <vt:lpstr>Ranking</vt:lpstr>
      <vt:lpstr>Abstract</vt:lpstr>
      <vt:lpstr>Existing System</vt:lpstr>
      <vt:lpstr>Proposed System</vt:lpstr>
      <vt:lpstr>Software Requirements:</vt:lpstr>
      <vt:lpstr>Hardware Requirements</vt:lpstr>
      <vt:lpstr>Data Flow Diagram</vt:lpstr>
      <vt:lpstr>Usecase diagram </vt:lpstr>
      <vt:lpstr>How it works ?</vt:lpstr>
      <vt:lpstr> (Contd.)</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Cases</vt:lpstr>
      <vt:lpstr>Advantages</vt:lpstr>
      <vt:lpstr>Conclusion</vt:lpstr>
      <vt:lpstr>References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Clustering and Ranking</dc:title>
  <dc:creator>Shilpa</dc:creator>
  <cp:lastModifiedBy>Shilpa</cp:lastModifiedBy>
  <cp:revision>78</cp:revision>
  <dcterms:created xsi:type="dcterms:W3CDTF">2018-01-30T06:02:07Z</dcterms:created>
  <dcterms:modified xsi:type="dcterms:W3CDTF">2018-04-10T04:49:33Z</dcterms:modified>
</cp:coreProperties>
</file>